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68EBD-F446-4ABA-9CD6-FF495BED410C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F4D53-2FCA-4154-BB20-DDF9764D6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18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5673-5128-3C68-F37E-4C89965B4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BBC00-1034-D256-70C8-96C10E775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4B462-AF7C-6612-579C-D40D97571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B68C-B51E-47B4-8441-98AD6608CD50}" type="datetime1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2A3F0-439F-4AAF-26BC-12A3B994A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7BED4-7800-0B2B-1FFE-98A72AE8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78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AE7F4-0BEE-ED8A-7414-9475E874D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91EBD-BAD6-1A7D-D1B6-5497E3B0E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FADCC-6E24-EE60-E342-01D8F573C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B3D1-36A0-42DF-B806-456C367E5279}" type="datetime1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BF428-9290-733E-135D-062F46C91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B015E-B388-2A35-DFC5-0C816BEF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84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AC1AF6-2DD5-A09F-2C5B-0BDC5BC14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D8241F-3F30-7D61-B59A-BF1FB2D18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9C11F-8700-9041-B76A-5B9D5E4E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FE867-D526-4468-8EEA-38AF26192199}" type="datetime1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59945-44AB-350E-096F-80FD4506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58963-3FD4-747F-9E2A-F6AFC592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1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54BB1-75B3-36C5-E692-685303049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FCB74-A4D9-AFEF-FCA5-2F12D98A5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081E3-075E-1184-EAC5-D3361D62B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41707-AC8B-4D9C-9097-2EDFE26CF7FD}" type="datetime1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E1D78-AD8B-2CAD-97C1-743D4A105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5BBDA-F17C-9AE3-97E1-C99408CC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96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D941A-7C6B-528D-21E0-A40D1EE3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C065E-2153-372A-0DC5-E5BC1902F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F0B44-1143-159B-86A6-2884891FB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FF0F-B62B-4AD6-BAE7-63933B686B49}" type="datetime1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22670-DE98-CDA6-3C6F-26CB9F62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EDBFA-AE59-16D2-86AA-994D4CE8D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2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5E9C-C849-1E98-0F8E-0C64FAC6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CA6C2-5D77-AB3D-DD44-95F23A1C95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AA33F-1B50-0F13-A373-9A150E531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A7373-0E56-AC06-D4B1-8FCF180DD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D9B15-D99F-4EA1-AB0C-C4999D4D544F}" type="datetime1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EA6BE-61B0-8EC6-C629-BE0ED6C1C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0D807-1F60-1026-EEE7-8A1130E04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02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07F7C-469B-0ED6-B204-238324C33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C8DD4-9FA3-821C-25C6-455EC1475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DAE6C-1CC9-84B1-770C-FA61F7038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E4DB66-D1ED-A5DD-F489-B8A13BFE9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833308-4E7C-0733-0949-1D2EA5A10A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A3CC4-3B4D-3C56-DADD-47702852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36BF-3C4E-4177-8188-E7ADFC231746}" type="datetime1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3C646-17FA-4CDD-3E82-DFC460AB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0C0A1-1553-3D5A-0E87-710B0ED31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2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CD7C-3905-82A2-26FF-47B13AB4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055135-CE80-FE70-B21A-08CF4078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334B2-0206-41F7-B0E1-D877D1546A74}" type="datetime1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9429D9-950F-080B-FD55-88DB01EE9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31319-58A5-6A33-17C8-91E3B39A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8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6F9ED3-18C4-B822-2C8C-96E4B01F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776D-7885-40EA-927A-0EF8BB1EB2B0}" type="datetime1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185542-15F2-554F-C021-18F24EAB9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D0F92-EBA3-69CC-156E-5718D7CF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91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13021-9840-4615-A746-38CBD6CB7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6216D-F2AA-463D-37DE-B15373C3F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15264-029A-8726-95E5-B3EBE60CB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098C2-E87D-73A4-D35E-CBC86ED28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1918C-0FF8-4E4F-96B9-589EC8CA747D}" type="datetime1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866A7-E2FD-E7D5-9798-E2BEC3991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09077-5FFC-D758-4310-11721CF02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4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F6DE-71EE-1800-A472-6AD8A189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2766E8-5531-308B-BB8F-1693FE06A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92BF1-3C0E-1C86-4476-FC3EEEDBB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68A12-38C5-0068-F658-F2C414A0A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4A6F-5011-4FAF-BAC8-8A01423B822A}" type="datetime1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898D0-542E-90E9-C0CA-DEC95D847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FBD1B-D020-0343-C858-D242B409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1B5834-5428-2913-F3BD-045E66203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B6AAD-FA36-7852-6BC2-004AB2BF7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4A051-AE2B-24D6-1A30-258D0E2E1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AFACD-4146-4F9E-960B-8AC2AF27968C}" type="datetime1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C3AA3-1F53-2204-7805-6C29CBBA1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B34EF-EBD4-0614-642E-11AC181D5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CFD2D-D597-411D-8330-8522C7EB3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4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E5F1F-4339-91AB-8185-9B302EFCB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4500" b="1"/>
              <a:t>Physics-Informed Neural Networks: A Deep Learning Framework for Solving Forward and Inverse Problems Involving Nonlinear Partial Differential Equations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10D39-3025-F0E7-BA76-C0E110A65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/>
              <a:t>Journal of Computational physics, 2019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FE28D-1224-1029-0003-26F094279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03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F173-4DC6-74D4-3D0F-03954710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94"/>
            <a:ext cx="10515600" cy="73781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Data Driven Discovery: Discrete Time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47EB0-F6A6-52B1-276C-428E8E2F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45" y="1027522"/>
            <a:ext cx="11227324" cy="558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98E15-182A-3ADD-615F-21415C20FED4}"/>
              </a:ext>
            </a:extLst>
          </p:cNvPr>
          <p:cNvSpPr txBox="1"/>
          <p:nvPr/>
        </p:nvSpPr>
        <p:spPr>
          <a:xfrm>
            <a:off x="113142" y="961537"/>
            <a:ext cx="47887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continuous time models, need training data from all over the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practical scenarios, can only observe ground truth points at distinct time points in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Discrete time models require only two such time point data for inverse problem solving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temporal gap between these two time points are allowed to be large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088761-1559-CB4A-6CA7-D9AB753AC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450" y="707010"/>
            <a:ext cx="6856408" cy="530729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6C3EE-7D7B-12FB-C7BA-9FD6EF0D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12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F173-4DC6-74D4-3D0F-03954710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94"/>
            <a:ext cx="10515600" cy="73781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Data Driven Discovery: Discrete Time Models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47EB0-F6A6-52B1-276C-428E8E2F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45" y="1027522"/>
            <a:ext cx="11227324" cy="558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4430A-EF61-7004-2980-D3A579623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43" y="1211209"/>
            <a:ext cx="9957688" cy="44355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96F74-4FBB-0738-1633-FB302D407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10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F173-4DC6-74D4-3D0F-03954710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94"/>
            <a:ext cx="10515600" cy="73781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Data Driven Discovery: Discrete Time Models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47EB0-F6A6-52B1-276C-428E8E2F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45" y="1027522"/>
            <a:ext cx="11227324" cy="558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2BF0D-A5C1-B3CC-BAD4-6CAB5283A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5" y="1125833"/>
            <a:ext cx="10418126" cy="3578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626FE-A3F9-DCD2-5366-57BC9F4AE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5" y="4703975"/>
            <a:ext cx="8430991" cy="14406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6DD05-42B1-3DAB-B881-4D7A6528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3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F173-4DC6-74D4-3D0F-03954710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810"/>
            <a:ext cx="10515600" cy="10039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What About Data Driven Solution</a:t>
            </a:r>
            <a:br>
              <a:rPr lang="en-US" sz="3600" b="1" dirty="0"/>
            </a:br>
            <a:r>
              <a:rPr lang="en-US" sz="3600" b="1" dirty="0"/>
              <a:t>Using Discrete Time Models??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47EB0-F6A6-52B1-276C-428E8E2F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45" y="1027522"/>
            <a:ext cx="11227324" cy="558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9AD0A-65E6-FC80-A39B-8D158DDB6720}"/>
              </a:ext>
            </a:extLst>
          </p:cNvPr>
          <p:cNvSpPr txBox="1"/>
          <p:nvPr/>
        </p:nvSpPr>
        <p:spPr>
          <a:xfrm>
            <a:off x="367645" y="1630837"/>
            <a:ext cx="112273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discrete time model, you will have collocation points taken from one time stamp and you predict solution for another time stamp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Essentially, you are not discovering the hidden variable </a:t>
            </a:r>
            <a:r>
              <a:rPr lang="en-US" sz="2400" i="1" dirty="0"/>
              <a:t>u </a:t>
            </a:r>
            <a:r>
              <a:rPr lang="en-US" sz="2400" dirty="0"/>
              <a:t>after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are only managing to know about the </a:t>
            </a:r>
            <a:r>
              <a:rPr lang="en-US" sz="2400" i="1" dirty="0"/>
              <a:t>u </a:t>
            </a:r>
            <a:r>
              <a:rPr lang="en-US" sz="2400" dirty="0"/>
              <a:t>values for a particular time step after one round of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Potentially low possibility of wide adoption for PDE solving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DE42F-ED72-0175-910F-6FD363463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0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47EB0-F6A6-52B1-276C-428E8E2F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45" y="1027522"/>
            <a:ext cx="11227324" cy="558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9AD0A-65E6-FC80-A39B-8D158DDB6720}"/>
              </a:ext>
            </a:extLst>
          </p:cNvPr>
          <p:cNvSpPr txBox="1"/>
          <p:nvPr/>
        </p:nvSpPr>
        <p:spPr>
          <a:xfrm>
            <a:off x="367645" y="1630837"/>
            <a:ext cx="112273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Limitations of Continuous Time Models and High Level Idea of Solutions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99889D-E161-1826-119C-05859DD1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93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B90F-A981-C2C2-D346-3C3C5B4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881"/>
            <a:ext cx="10515600" cy="690677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Problem with Soft Constraint Regularization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58BF73-4745-D540-A272-7C502044C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02" y="1562758"/>
            <a:ext cx="4175730" cy="7368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E661AB-AFA2-87A2-1886-FA5D96D31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427" y="1480297"/>
            <a:ext cx="2147624" cy="901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588D9C-F48A-39F3-24A6-58EDD1398223}"/>
              </a:ext>
            </a:extLst>
          </p:cNvPr>
          <p:cNvSpPr txBox="1"/>
          <p:nvPr/>
        </p:nvSpPr>
        <p:spPr>
          <a:xfrm>
            <a:off x="1639577" y="891124"/>
            <a:ext cx="749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1D convection equation with analytical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73DEEF-1C31-DB45-27B0-0FDD70FCA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9" y="2792175"/>
            <a:ext cx="9635184" cy="27507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BB3750-5CDF-CBCD-0BA8-D2DDB3255A62}"/>
              </a:ext>
            </a:extLst>
          </p:cNvPr>
          <p:cNvSpPr txBox="1"/>
          <p:nvPr/>
        </p:nvSpPr>
        <p:spPr>
          <a:xfrm>
            <a:off x="673673" y="5966876"/>
            <a:ext cx="942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Characterizing possible failure modes in physics-informed neural networks, NIPS, 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FF9B02-AFA9-8B5F-D88D-23C7D359C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B90F-A981-C2C2-D346-3C3C5B4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541"/>
            <a:ext cx="10515600" cy="690677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Possible Solution (Curriculum Learning)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EA3124-7E33-0612-8E1D-AE8585C5C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" y="1526838"/>
            <a:ext cx="10815638" cy="331854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ACD5B6-0814-0294-25C7-D7DD664AA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2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B90F-A981-C2C2-D346-3C3C5B4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881"/>
            <a:ext cx="10515600" cy="690677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Problem with Collocation Point Sampling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BB3750-5CDF-CBCD-0BA8-D2DDB3255A62}"/>
              </a:ext>
            </a:extLst>
          </p:cNvPr>
          <p:cNvSpPr txBox="1"/>
          <p:nvPr/>
        </p:nvSpPr>
        <p:spPr>
          <a:xfrm>
            <a:off x="673673" y="5966876"/>
            <a:ext cx="942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0000"/>
                </a:solidFill>
                <a:effectLst/>
                <a:latin typeface="SFBX1000"/>
              </a:rPr>
              <a:t>Adaptive Self-supervision Algorithms for Physics-informed Neural Networks,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FBX1000"/>
              </a:rPr>
              <a:t>arXiv</a:t>
            </a:r>
            <a:r>
              <a:rPr lang="en-US" sz="1800" i="1" dirty="0">
                <a:solidFill>
                  <a:srgbClr val="000000"/>
                </a:solidFill>
                <a:effectLst/>
                <a:latin typeface="SFBX1000"/>
              </a:rPr>
              <a:t>, 2022</a:t>
            </a:r>
            <a:endParaRPr lang="en-US" i="1" dirty="0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CABF2EF6-FE40-0D3D-9F7C-0A2E2D602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68" y="1199507"/>
            <a:ext cx="11553521" cy="4458985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D27D154-881D-E7DC-22B4-1AB3BACE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35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B90F-A981-C2C2-D346-3C3C5B4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881"/>
            <a:ext cx="10515600" cy="690677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Collocation Point Sampling Strategy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0435378-CE60-8FC9-60AC-1F1E740D4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19" y="906364"/>
            <a:ext cx="10676158" cy="2522636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EC602AA-254E-F56C-62F9-5A3F7E90A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782197"/>
            <a:ext cx="10783177" cy="2619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365217-20F0-AB61-6263-6B77C534523B}"/>
              </a:ext>
            </a:extLst>
          </p:cNvPr>
          <p:cNvSpPr txBox="1"/>
          <p:nvPr/>
        </p:nvSpPr>
        <p:spPr>
          <a:xfrm>
            <a:off x="5085709" y="3287141"/>
            <a:ext cx="4582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Smooth 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056B-2166-9184-0F5B-33E357A83494}"/>
              </a:ext>
            </a:extLst>
          </p:cNvPr>
          <p:cNvSpPr txBox="1"/>
          <p:nvPr/>
        </p:nvSpPr>
        <p:spPr>
          <a:xfrm>
            <a:off x="5248383" y="6203785"/>
            <a:ext cx="4582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Sharp Source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46F0941-A6B9-B2F3-8C7B-403F2A22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23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B90F-A981-C2C2-D346-3C3C5B4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881"/>
            <a:ext cx="10515600" cy="690677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Vanishing Gradient and Output Magnitude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BB3750-5CDF-CBCD-0BA8-D2DDB3255A62}"/>
              </a:ext>
            </a:extLst>
          </p:cNvPr>
          <p:cNvSpPr txBox="1"/>
          <p:nvPr/>
        </p:nvSpPr>
        <p:spPr>
          <a:xfrm>
            <a:off x="673673" y="5966876"/>
            <a:ext cx="942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Self-scalable Tanh (Stan): Faster Convergence and Better Generalization in Physics-informed Neural Networks, </a:t>
            </a:r>
            <a:r>
              <a:rPr lang="en-US" i="1" dirty="0" err="1"/>
              <a:t>arXiv</a:t>
            </a:r>
            <a:r>
              <a:rPr lang="en-US" i="1" dirty="0"/>
              <a:t>, 2022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559BCE-E632-7101-33D3-6AD3A199D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1" y="993147"/>
            <a:ext cx="11200698" cy="4523359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5ACDF4D-A474-1955-B166-A7105648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14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F173-4DC6-74D4-3D0F-03954710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94"/>
            <a:ext cx="10515600" cy="737811"/>
          </a:xfrm>
        </p:spPr>
        <p:txBody>
          <a:bodyPr>
            <a:normAutofit/>
          </a:bodyPr>
          <a:lstStyle/>
          <a:p>
            <a:pPr algn="ctr"/>
            <a:r>
              <a:rPr lang="en-US" sz="3600" b="1"/>
              <a:t>Contributions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47EB0-F6A6-52B1-276C-428E8E2F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45" y="810706"/>
            <a:ext cx="11227324" cy="5797484"/>
          </a:xfrm>
        </p:spPr>
        <p:txBody>
          <a:bodyPr>
            <a:normAutofit/>
          </a:bodyPr>
          <a:lstStyle/>
          <a:p>
            <a:r>
              <a:rPr lang="en-US" sz="2400"/>
              <a:t>Data-driven solution of PDEs using –</a:t>
            </a:r>
          </a:p>
          <a:p>
            <a:pPr lvl="1"/>
            <a:r>
              <a:rPr lang="en-US" sz="2000"/>
              <a:t>Continuous time models</a:t>
            </a:r>
          </a:p>
          <a:p>
            <a:pPr lvl="1"/>
            <a:r>
              <a:rPr lang="en-US" sz="2000"/>
              <a:t>Discrete time models</a:t>
            </a:r>
          </a:p>
          <a:p>
            <a:r>
              <a:rPr lang="en-US" sz="2400"/>
              <a:t>Data-driven discovery of PDEs (Inverse problem) using –</a:t>
            </a:r>
          </a:p>
          <a:p>
            <a:pPr lvl="1"/>
            <a:r>
              <a:rPr lang="en-US" sz="2000"/>
              <a:t>Continuous time models</a:t>
            </a:r>
          </a:p>
          <a:p>
            <a:pPr lvl="1"/>
            <a:r>
              <a:rPr lang="en-US" sz="2000"/>
              <a:t>Discrete time models</a:t>
            </a:r>
          </a:p>
          <a:p>
            <a:r>
              <a:rPr lang="en-US" sz="2400"/>
              <a:t>All the above approaches based on neural network with innovative loss schemes</a:t>
            </a:r>
          </a:p>
          <a:p>
            <a:r>
              <a:rPr lang="en-US" sz="2400"/>
              <a:t>Large step size made possible for discrete time models</a:t>
            </a:r>
          </a:p>
          <a:p>
            <a:r>
              <a:rPr lang="en-US" sz="2400"/>
              <a:t>Works very well even in highly non-linear solution space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FE8E7-DD99-FA67-4EB2-CDFCB62E2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5" y="4678582"/>
            <a:ext cx="6028272" cy="7135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B48F5-3E48-C74E-2F8A-4353BFE5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78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B90F-A981-C2C2-D346-3C3C5B4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881"/>
            <a:ext cx="10515600" cy="690677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Solution Idea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6203FDE-67EF-888A-4631-504A6D26D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609" y="829558"/>
            <a:ext cx="5126538" cy="852303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5CFFCE4-1B4F-EBC9-187E-5B5CC933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19" y="1625068"/>
            <a:ext cx="9782145" cy="360786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0E5A5AF-838B-AF67-427D-174B1E310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57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B90F-A981-C2C2-D346-3C3C5B4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09"/>
            <a:ext cx="10515600" cy="690677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Boundary and Residual Loss Balancing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BB3750-5CDF-CBCD-0BA8-D2DDB3255A62}"/>
              </a:ext>
            </a:extLst>
          </p:cNvPr>
          <p:cNvSpPr txBox="1"/>
          <p:nvPr/>
        </p:nvSpPr>
        <p:spPr>
          <a:xfrm>
            <a:off x="673673" y="6072788"/>
            <a:ext cx="942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UNDERSTANDING AND MITIGATING GRADIENT FLOW PATHOLOGIES IN PHYSICS-INFORMED NEURAL NETWORKS, SIAM, 2021</a:t>
            </a:r>
          </a:p>
        </p:txBody>
      </p:sp>
      <p:pic>
        <p:nvPicPr>
          <p:cNvPr id="8" name="Picture 7" descr="Chart&#10;&#10;Description automatically generated with low confidence">
            <a:extLst>
              <a:ext uri="{FF2B5EF4-FFF2-40B4-BE49-F238E27FC236}">
                <a16:creationId xmlns:a16="http://schemas.microsoft.com/office/drawing/2014/main" id="{22369BAB-B986-0D2E-AB3F-9BA743D65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73" y="770992"/>
            <a:ext cx="9687549" cy="536036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F92C0F3-4E7E-43D6-2993-9B623CC4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7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B90F-A981-C2C2-D346-3C3C5B4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09"/>
            <a:ext cx="10515600" cy="690677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Proposed Solution</a:t>
            </a:r>
          </a:p>
        </p:txBody>
      </p:sp>
      <p:pic>
        <p:nvPicPr>
          <p:cNvPr id="4" name="Picture 3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DF5452A8-5816-833E-0399-55559A010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12" y="745486"/>
            <a:ext cx="8835775" cy="595328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7DAA2-BBEC-9DF5-3FD3-9CCCDB78C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82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3900B-7796-CA87-F1B7-687BA5AF7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070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4B0D4-F27D-DD26-2899-BC513359A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0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F173-4DC6-74D4-3D0F-03954710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94"/>
            <a:ext cx="10515600" cy="737811"/>
          </a:xfrm>
        </p:spPr>
        <p:txBody>
          <a:bodyPr>
            <a:normAutofit/>
          </a:bodyPr>
          <a:lstStyle/>
          <a:p>
            <a:pPr algn="ctr"/>
            <a:r>
              <a:rPr lang="en-US" sz="3600" b="1"/>
              <a:t>Data Driven Solution: Continuous Time Models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47EB0-F6A6-52B1-276C-428E8E2F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45" y="1027522"/>
            <a:ext cx="11227324" cy="558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9D502-EDD4-40E9-44BC-26D4B79CA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5" y="1155110"/>
            <a:ext cx="7626914" cy="1597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68097E-9B38-1FC4-ED3C-68B2A5D0D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1" y="2752927"/>
            <a:ext cx="6885827" cy="28371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B816C-3597-6A64-F04D-F0BCA9995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1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F173-4DC6-74D4-3D0F-03954710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94"/>
            <a:ext cx="10515600" cy="737811"/>
          </a:xfrm>
        </p:spPr>
        <p:txBody>
          <a:bodyPr>
            <a:normAutofit/>
          </a:bodyPr>
          <a:lstStyle/>
          <a:p>
            <a:pPr algn="ctr"/>
            <a:r>
              <a:rPr lang="en-US" sz="3600" b="1"/>
              <a:t>Data Driven Solution: Continuous Time Models (contd.)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47EB0-F6A6-52B1-276C-428E8E2F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45" y="1027522"/>
            <a:ext cx="11227324" cy="558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 dirty="0"/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E1962CE-E3B5-8482-2342-AF54056C6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017" y="691773"/>
            <a:ext cx="8735965" cy="60933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81C35-62CE-38EF-2AA9-86CDD34C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F173-4DC6-74D4-3D0F-03954710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94"/>
            <a:ext cx="10515600" cy="73781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Data Driven Solution: Continuous Time Models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47EB0-F6A6-52B1-276C-428E8E2F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45" y="1027522"/>
            <a:ext cx="11227324" cy="558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DC5813-CC7F-56FF-2402-CE199925F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16" y="810705"/>
            <a:ext cx="7130049" cy="50756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DB40C-1446-6D0C-1B4B-3967BBBA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7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F173-4DC6-74D4-3D0F-03954710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94"/>
            <a:ext cx="10515600" cy="737811"/>
          </a:xfrm>
        </p:spPr>
        <p:txBody>
          <a:bodyPr>
            <a:normAutofit/>
          </a:bodyPr>
          <a:lstStyle/>
          <a:p>
            <a:pPr algn="ctr"/>
            <a:r>
              <a:rPr lang="en-US" sz="3600" b="1"/>
              <a:t>Data Driven Solution: Continuous Time Models (contd.)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47EB0-F6A6-52B1-276C-428E8E2F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45" y="1027522"/>
            <a:ext cx="11227324" cy="558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F008D-28E6-1937-72D0-DB682D567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18" y="1166568"/>
            <a:ext cx="8385425" cy="33205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DD912-FBD2-3E86-1078-2DE40308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94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F173-4DC6-74D4-3D0F-03954710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94"/>
            <a:ext cx="10515600" cy="73781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Data Driven Discovery: Continuous Time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47EB0-F6A6-52B1-276C-428E8E2F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45" y="1027522"/>
            <a:ext cx="11227324" cy="558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4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AD16ECE-5985-5A04-33A3-80A136E4D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0" y="3661525"/>
            <a:ext cx="6865784" cy="2420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7B0039-BE27-DD0C-BAA5-A5DD1123E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1" y="1215104"/>
            <a:ext cx="6309602" cy="2213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1E1094-DFD4-4A14-BAAE-0DE54D436418}"/>
              </a:ext>
            </a:extLst>
          </p:cNvPr>
          <p:cNvSpPr txBox="1"/>
          <p:nvPr/>
        </p:nvSpPr>
        <p:spPr>
          <a:xfrm>
            <a:off x="6822040" y="1027522"/>
            <a:ext cx="532911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Interesting Points: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2000 points require ground truth for the latent variable </a:t>
            </a:r>
            <a:r>
              <a:rPr lang="en-US" sz="2000" i="1" dirty="0"/>
              <a:t>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other points are unsupervised collocation points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would happen if we did not use any ground truth points? What if we simply used the forward problem setting consisting of initial, boundary and collocation points??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05B06-3C3B-96B4-5172-1FF1CB0E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5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F173-4DC6-74D4-3D0F-03954710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94"/>
            <a:ext cx="10515600" cy="737811"/>
          </a:xfrm>
        </p:spPr>
        <p:txBody>
          <a:bodyPr>
            <a:normAutofit/>
          </a:bodyPr>
          <a:lstStyle/>
          <a:p>
            <a:pPr algn="ctr"/>
            <a:r>
              <a:rPr lang="en-US" sz="3600" b="1"/>
              <a:t>Data Driven Discovery: Continuous Time Models (contd.)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47EB0-F6A6-52B1-276C-428E8E2F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45" y="1027522"/>
            <a:ext cx="11227324" cy="558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A4276-46A8-D4A4-EFBD-2BF6A158B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289" y="1027522"/>
            <a:ext cx="8095848" cy="45827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BE777-D483-5074-0870-360002EA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5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F173-4DC6-74D4-3D0F-03954710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383"/>
            <a:ext cx="10515600" cy="73781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Data Driven Discovery: Continuous Time Models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47EB0-F6A6-52B1-276C-428E8E2F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45" y="1027522"/>
            <a:ext cx="11227324" cy="558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D4B4B-7BC9-7574-DC3B-E70F4EE8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74" y="1333299"/>
            <a:ext cx="10407793" cy="32292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167D7-8726-DFC5-6BA3-5E5BBF96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FD2D-D597-411D-8330-8522C7EB3B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92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496</Words>
  <Application>Microsoft Office PowerPoint</Application>
  <PresentationFormat>Widescreen</PresentationFormat>
  <Paragraphs>88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SFBX1000</vt:lpstr>
      <vt:lpstr>Office Theme</vt:lpstr>
      <vt:lpstr>Physics-Informed Neural Networks: A Deep Learning Framework for Solving Forward and Inverse Problems Involving Nonlinear Partial Differential Equations</vt:lpstr>
      <vt:lpstr>Contributions</vt:lpstr>
      <vt:lpstr>Data Driven Solution: Continuous Time Models</vt:lpstr>
      <vt:lpstr>Data Driven Solution: Continuous Time Models (contd.)</vt:lpstr>
      <vt:lpstr>Data Driven Solution: Continuous Time Models (contd.)</vt:lpstr>
      <vt:lpstr>Data Driven Solution: Continuous Time Models (contd.)</vt:lpstr>
      <vt:lpstr>Data Driven Discovery: Continuous Time Models</vt:lpstr>
      <vt:lpstr>Data Driven Discovery: Continuous Time Models (contd.)</vt:lpstr>
      <vt:lpstr>Data Driven Discovery: Continuous Time Models (contd.)</vt:lpstr>
      <vt:lpstr>Data Driven Discovery: Discrete Time Models</vt:lpstr>
      <vt:lpstr>Data Driven Discovery: Discrete Time Models (contd.)</vt:lpstr>
      <vt:lpstr>Data Driven Discovery: Discrete Time Models (contd.)</vt:lpstr>
      <vt:lpstr>What About Data Driven Solution Using Discrete Time Models??</vt:lpstr>
      <vt:lpstr>PowerPoint Presentation</vt:lpstr>
      <vt:lpstr>Problem with Soft Constraint Regularization</vt:lpstr>
      <vt:lpstr>Possible Solution (Curriculum Learning)</vt:lpstr>
      <vt:lpstr>Problem with Collocation Point Sampling</vt:lpstr>
      <vt:lpstr>Collocation Point Sampling Strategy</vt:lpstr>
      <vt:lpstr>Vanishing Gradient and Output Magnitude Problem</vt:lpstr>
      <vt:lpstr>Solution Idea</vt:lpstr>
      <vt:lpstr>Boundary and Residual Loss Balancing Problem</vt:lpstr>
      <vt:lpstr>Proposed Solution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Physics-Informed Neural Networks: A Deep Learning Framework for Solving Forward and Inverse Problems Involving Nonlinear Partial Differential Equations</dc:title>
  <dc:creator>Rafeed Rahman</dc:creator>
  <cp:lastModifiedBy>Chowdhury Rafeed RAHMAN</cp:lastModifiedBy>
  <cp:revision>59</cp:revision>
  <dcterms:created xsi:type="dcterms:W3CDTF">2022-10-13T03:35:07Z</dcterms:created>
  <dcterms:modified xsi:type="dcterms:W3CDTF">2022-10-13T11:17:44Z</dcterms:modified>
</cp:coreProperties>
</file>